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6858000" cx="12192000"/>
  <p:notesSz cx="6858000" cy="9144000"/>
  <p:embeddedFontLst>
    <p:embeddedFont>
      <p:font typeface="Century Schoolbook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isDF8syBYPkPkviIKrkaYrZ5m4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CenturySchoolbook-bold.fntdata"/><Relationship Id="rId14" Type="http://schemas.openxmlformats.org/officeDocument/2006/relationships/slide" Target="slides/slide9.xml"/><Relationship Id="rId36" Type="http://schemas.openxmlformats.org/officeDocument/2006/relationships/font" Target="fonts/CenturySchoolbook-regular.fntdata"/><Relationship Id="rId17" Type="http://schemas.openxmlformats.org/officeDocument/2006/relationships/slide" Target="slides/slide12.xml"/><Relationship Id="rId39" Type="http://schemas.openxmlformats.org/officeDocument/2006/relationships/font" Target="fonts/CenturySchoolbook-boldItalic.fntdata"/><Relationship Id="rId16" Type="http://schemas.openxmlformats.org/officeDocument/2006/relationships/slide" Target="slides/slide11.xml"/><Relationship Id="rId38" Type="http://schemas.openxmlformats.org/officeDocument/2006/relationships/font" Target="fonts/CenturySchoolbook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4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4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" name="Google Shape;15;p3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" name="Google Shape;18;p3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2"/>
          <p:cNvSpPr txBox="1"/>
          <p:nvPr>
            <p:ph type="title"/>
          </p:nvPr>
        </p:nvSpPr>
        <p:spPr>
          <a:xfrm>
            <a:off x="841248" y="457200"/>
            <a:ext cx="3200400" cy="1600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  <a:defRPr b="0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" type="body"/>
          </p:nvPr>
        </p:nvSpPr>
        <p:spPr>
          <a:xfrm>
            <a:off x="4504267" y="685800"/>
            <a:ext cx="6079066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80" name="Google Shape;80;p42"/>
          <p:cNvSpPr txBox="1"/>
          <p:nvPr>
            <p:ph idx="2" type="body"/>
          </p:nvPr>
        </p:nvSpPr>
        <p:spPr>
          <a:xfrm>
            <a:off x="841248" y="2099734"/>
            <a:ext cx="3200400" cy="3810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1" name="Google Shape;81;p4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3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3"/>
          <p:cNvSpPr txBox="1"/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b="0" sz="2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7" name="Google Shape;87;p43"/>
          <p:cNvPicPr preferRelativeResize="0"/>
          <p:nvPr>
            <p:ph idx="2" type="pic"/>
          </p:nvPr>
        </p:nvPicPr>
        <p:blipFill/>
        <p:spPr>
          <a:xfrm>
            <a:off x="0" y="0"/>
            <a:ext cx="11292840" cy="512892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88" name="Google Shape;88;p43"/>
          <p:cNvSpPr txBox="1"/>
          <p:nvPr>
            <p:ph idx="1" type="body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>
                <a:solidFill>
                  <a:srgbClr val="D8D8D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9" name="Google Shape;89;p4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4"/>
          <p:cNvSpPr txBox="1"/>
          <p:nvPr>
            <p:ph idx="1" type="body"/>
          </p:nvPr>
        </p:nvSpPr>
        <p:spPr>
          <a:xfrm rot="5400000">
            <a:off x="3383884" y="-293212"/>
            <a:ext cx="4351337" cy="8595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95" name="Google Shape;95;p44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4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4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5"/>
          <p:cNvSpPr txBox="1"/>
          <p:nvPr>
            <p:ph type="title"/>
          </p:nvPr>
        </p:nvSpPr>
        <p:spPr>
          <a:xfrm rot="5400000">
            <a:off x="6938169" y="2091531"/>
            <a:ext cx="5897562" cy="247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45"/>
          <p:cNvSpPr txBox="1"/>
          <p:nvPr>
            <p:ph idx="1" type="body"/>
          </p:nvPr>
        </p:nvSpPr>
        <p:spPr>
          <a:xfrm rot="5400000">
            <a:off x="1680369" y="-537369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101" name="Google Shape;101;p4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4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6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6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22" name="Google Shape;22;p36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5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indent="-3429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indent="-3429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indent="-3429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5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5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rgbClr val="343437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3"/>
          <p:cNvSpPr txBox="1"/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" type="subTitle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3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Schoolbook"/>
              <a:buNone/>
              <a:defRPr b="0" sz="7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" type="body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59595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37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7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3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8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8"/>
          <p:cNvSpPr txBox="1"/>
          <p:nvPr>
            <p:ph idx="1" type="body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5" name="Google Shape;55;p38"/>
          <p:cNvSpPr txBox="1"/>
          <p:nvPr>
            <p:ph idx="2" type="body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56" name="Google Shape;56;p38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8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8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9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9"/>
          <p:cNvSpPr txBox="1"/>
          <p:nvPr>
            <p:ph idx="1" type="body"/>
          </p:nvPr>
        </p:nvSpPr>
        <p:spPr>
          <a:xfrm>
            <a:off x="1261872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2" name="Google Shape;62;p39"/>
          <p:cNvSpPr txBox="1"/>
          <p:nvPr>
            <p:ph idx="2" type="body"/>
          </p:nvPr>
        </p:nvSpPr>
        <p:spPr>
          <a:xfrm>
            <a:off x="1261872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3" name="Google Shape;63;p39"/>
          <p:cNvSpPr txBox="1"/>
          <p:nvPr>
            <p:ph idx="3" type="body"/>
          </p:nvPr>
        </p:nvSpPr>
        <p:spPr>
          <a:xfrm>
            <a:off x="6126480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200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2286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4" name="Google Shape;64;p39"/>
          <p:cNvSpPr txBox="1"/>
          <p:nvPr>
            <p:ph idx="4" type="body"/>
          </p:nvPr>
        </p:nvSpPr>
        <p:spPr>
          <a:xfrm>
            <a:off x="6126480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indent="-3302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indent="-3175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indent="-317500" lvl="3" marL="18288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/>
        </p:txBody>
      </p:sp>
      <p:sp>
        <p:nvSpPr>
          <p:cNvPr id="65" name="Google Shape;65;p39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9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9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0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0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0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0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1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32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32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9" name="Google Shape;9;p32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F6F5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E6E4D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1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 b="0" i="0" sz="4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31"/>
          <p:cNvSpPr txBox="1"/>
          <p:nvPr>
            <p:ph idx="1" type="body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b="0" i="0" sz="16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b="0" i="0" sz="1400" u="none" cap="none" strike="noStrik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29" name="Google Shape;29;p31"/>
          <p:cNvSpPr txBox="1"/>
          <p:nvPr>
            <p:ph idx="10" type="dt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1" type="ftr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DADADA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31" name="Google Shape;31;p31"/>
          <p:cNvSpPr txBox="1"/>
          <p:nvPr>
            <p:ph idx="12" type="sldNum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3600" u="none" cap="none" strike="noStrike">
                <a:solidFill>
                  <a:srgbClr val="8E8E93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Relationship Id="rId5" Type="http://schemas.openxmlformats.org/officeDocument/2006/relationships/image" Target="../media/image47.jpg"/><Relationship Id="rId6" Type="http://schemas.openxmlformats.org/officeDocument/2006/relationships/image" Target="../media/image4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12.jp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5.jp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7.jpg"/><Relationship Id="rId4" Type="http://schemas.openxmlformats.org/officeDocument/2006/relationships/image" Target="../media/image9.jpg"/><Relationship Id="rId5" Type="http://schemas.openxmlformats.org/officeDocument/2006/relationships/image" Target="../media/image6.jpg"/><Relationship Id="rId6" Type="http://schemas.openxmlformats.org/officeDocument/2006/relationships/image" Target="../media/image11.jp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32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/>
          <p:nvPr/>
        </p:nvSpPr>
        <p:spPr>
          <a:xfrm>
            <a:off x="0" y="-1"/>
            <a:ext cx="11341100" cy="6858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HD wallpaper: blue, technology, electric blue, pattern, electrical ..." id="109" name="Google Shape;109;p1"/>
          <p:cNvPicPr preferRelativeResize="0"/>
          <p:nvPr/>
        </p:nvPicPr>
        <p:blipFill rotWithShape="1">
          <a:blip r:embed="rId3">
            <a:alphaModFix amt="35000"/>
          </a:blip>
          <a:srcRect b="0" l="6978" r="0" t="0"/>
          <a:stretch/>
        </p:blipFill>
        <p:spPr>
          <a:xfrm>
            <a:off x="20" y="-2"/>
            <a:ext cx="113410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"/>
          <p:cNvSpPr txBox="1"/>
          <p:nvPr>
            <p:ph type="ctrTitle"/>
          </p:nvPr>
        </p:nvSpPr>
        <p:spPr>
          <a:xfrm>
            <a:off x="413608" y="169480"/>
            <a:ext cx="10927942" cy="39631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</a:pPr>
            <a:r>
              <a:rPr lang="en-US"/>
              <a:t>Razvoj fizičke arhitekture i programske podrške za </a:t>
            </a:r>
            <a:r>
              <a:rPr i="1" lang="en-US"/>
              <a:t>Click</a:t>
            </a:r>
            <a:r>
              <a:rPr lang="en-US"/>
              <a:t> pločice</a:t>
            </a:r>
            <a:endParaRPr/>
          </a:p>
        </p:txBody>
      </p:sp>
      <p:sp>
        <p:nvSpPr>
          <p:cNvPr id="111" name="Google Shape;111;p1"/>
          <p:cNvSpPr txBox="1"/>
          <p:nvPr>
            <p:ph idx="1" type="subTitle"/>
          </p:nvPr>
        </p:nvSpPr>
        <p:spPr>
          <a:xfrm>
            <a:off x="1923231" y="5160034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en-US">
                <a:solidFill>
                  <a:schemeClr val="lt1"/>
                </a:solidFill>
              </a:rPr>
              <a:t>Elena Stojkovski EE71/2018</a:t>
            </a:r>
            <a:endParaRPr/>
          </a:p>
          <a:p>
            <a:pPr indent="0" lvl="0" marL="0" rtl="0" algn="r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760"/>
              <a:buNone/>
            </a:pPr>
            <a:r>
              <a:rPr lang="en-US">
                <a:solidFill>
                  <a:schemeClr val="lt1"/>
                </a:solidFill>
              </a:rPr>
              <a:t>Fakultet tehničkih nauka, Univerzitet u Novom Sadu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760"/>
              <a:buNone/>
            </a:pPr>
            <a:r>
              <a:rPr lang="en-US">
                <a:solidFill>
                  <a:schemeClr val="lt1"/>
                </a:solidFill>
              </a:rPr>
              <a:t>20. 09. 2022.</a:t>
            </a:r>
            <a:endParaRPr/>
          </a:p>
        </p:txBody>
      </p:sp>
      <p:sp>
        <p:nvSpPr>
          <p:cNvPr id="112" name="Google Shape;112;p1"/>
          <p:cNvSpPr/>
          <p:nvPr/>
        </p:nvSpPr>
        <p:spPr>
          <a:xfrm>
            <a:off x="2351" y="0"/>
            <a:ext cx="457200" cy="6858000"/>
          </a:xfrm>
          <a:prstGeom prst="rect">
            <a:avLst/>
          </a:prstGeom>
          <a:solidFill>
            <a:srgbClr val="303030">
              <a:alpha val="8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/>
          <p:nvPr/>
        </p:nvSpPr>
        <p:spPr>
          <a:xfrm>
            <a:off x="7552404" y="0"/>
            <a:ext cx="37581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08" name="Google Shape;208;p10"/>
          <p:cNvSpPr txBox="1"/>
          <p:nvPr>
            <p:ph type="title"/>
          </p:nvPr>
        </p:nvSpPr>
        <p:spPr>
          <a:xfrm>
            <a:off x="8147621" y="804672"/>
            <a:ext cx="2824640" cy="5215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entury Schoolbook"/>
              <a:buNone/>
            </a:pPr>
            <a:r>
              <a:rPr i="1" lang="en-US" sz="3600">
                <a:solidFill>
                  <a:srgbClr val="FFFFFF"/>
                </a:solidFill>
              </a:rPr>
              <a:t>PCB</a:t>
            </a:r>
            <a:r>
              <a:rPr lang="en-US" sz="3600">
                <a:solidFill>
                  <a:srgbClr val="FFFFFF"/>
                </a:solidFill>
              </a:rPr>
              <a:t> dizajn pločice </a:t>
            </a:r>
            <a:r>
              <a:rPr i="1" lang="en-US" sz="3600">
                <a:solidFill>
                  <a:srgbClr val="FFFFFF"/>
                </a:solidFill>
              </a:rPr>
              <a:t>CapTouch 6 </a:t>
            </a:r>
            <a:endParaRPr sz="3600">
              <a:solidFill>
                <a:srgbClr val="FFFFFF"/>
              </a:solidFill>
            </a:endParaRPr>
          </a:p>
        </p:txBody>
      </p:sp>
      <p:grpSp>
        <p:nvGrpSpPr>
          <p:cNvPr id="209" name="Google Shape;209;p10"/>
          <p:cNvGrpSpPr/>
          <p:nvPr/>
        </p:nvGrpSpPr>
        <p:grpSpPr>
          <a:xfrm>
            <a:off x="1264313" y="804671"/>
            <a:ext cx="5026167" cy="5255009"/>
            <a:chOff x="3204556" y="1903562"/>
            <a:chExt cx="3935611" cy="4114800"/>
          </a:xfrm>
        </p:grpSpPr>
        <p:pic>
          <p:nvPicPr>
            <p:cNvPr descr="A picture containing diagram&#10;&#10;Description automatically generated" id="210" name="Google Shape;210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04556" y="1903562"/>
              <a:ext cx="1843493" cy="411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281870" y="1903562"/>
              <a:ext cx="1858297" cy="41148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A19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1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1"/>
          <p:cNvSpPr/>
          <p:nvPr/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"/>
          <p:cNvSpPr/>
          <p:nvPr/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chart&#10;&#10;Description automatically generated" id="219" name="Google Shape;2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182" y="1136476"/>
            <a:ext cx="3098482" cy="28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64397" y="1015563"/>
            <a:ext cx="3027160" cy="307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scoreboard, electronics, green&#10;&#10;Description automatically generated" id="221" name="Google Shape;22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13289" y="1113743"/>
            <a:ext cx="3095766" cy="287791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>
            <p:ph type="title"/>
          </p:nvPr>
        </p:nvSpPr>
        <p:spPr>
          <a:xfrm>
            <a:off x="944183" y="5181600"/>
            <a:ext cx="10156435" cy="10763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entury Schoolbook"/>
              <a:buNone/>
            </a:pPr>
            <a:r>
              <a:rPr lang="en-US" sz="46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Bitni detalji pri projektovanju pločice</a:t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A192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"/>
          <p:cNvSpPr/>
          <p:nvPr/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"/>
          <p:cNvSpPr/>
          <p:nvPr/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brushstroke" id="230" name="Google Shape;23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66792" y="-1697009"/>
            <a:ext cx="12652075" cy="530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2"/>
          <p:cNvSpPr txBox="1"/>
          <p:nvPr>
            <p:ph type="title"/>
          </p:nvPr>
        </p:nvSpPr>
        <p:spPr>
          <a:xfrm>
            <a:off x="929806" y="379562"/>
            <a:ext cx="10156435" cy="10763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Schoolbook"/>
              <a:buNone/>
            </a:pPr>
            <a:r>
              <a:rPr lang="en-US" sz="5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Primena pločice </a:t>
            </a:r>
            <a:r>
              <a:rPr i="1" lang="en-US" sz="5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CapTouch 6 </a:t>
            </a:r>
            <a:endParaRPr sz="5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32" name="Google Shape;23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32685" y="2047850"/>
            <a:ext cx="4317840" cy="331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transport, wheel&#10;&#10;Description automatically generated" id="233" name="Google Shape;23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8095" y="2002852"/>
            <a:ext cx="3415348" cy="33569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schematic&#10;&#10;Description automatically generated" id="234" name="Google Shape;23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352" y="2874698"/>
            <a:ext cx="4521840" cy="249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"/>
          <p:cNvSpPr/>
          <p:nvPr/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A brushstroke" id="240" name="Google Shape;24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72" y="172049"/>
            <a:ext cx="3680604" cy="652731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3"/>
          <p:cNvSpPr txBox="1"/>
          <p:nvPr>
            <p:ph type="title"/>
          </p:nvPr>
        </p:nvSpPr>
        <p:spPr>
          <a:xfrm>
            <a:off x="566058" y="836023"/>
            <a:ext cx="3035089" cy="5183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entury Schoolbook"/>
              <a:buNone/>
            </a:pPr>
            <a:r>
              <a:rPr i="1" lang="en-US" sz="3300">
                <a:solidFill>
                  <a:srgbClr val="FFFFFF"/>
                </a:solidFill>
              </a:rPr>
              <a:t>LightRanger 9 Click</a:t>
            </a:r>
            <a:endParaRPr/>
          </a:p>
        </p:txBody>
      </p:sp>
      <p:sp>
        <p:nvSpPr>
          <p:cNvPr id="242" name="Google Shape;242;p13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13"/>
          <p:cNvGrpSpPr/>
          <p:nvPr/>
        </p:nvGrpSpPr>
        <p:grpSpPr>
          <a:xfrm>
            <a:off x="4658815" y="1041206"/>
            <a:ext cx="5990136" cy="4788986"/>
            <a:chOff x="3045304" y="2357438"/>
            <a:chExt cx="4587007" cy="3667214"/>
          </a:xfrm>
        </p:grpSpPr>
        <p:pic>
          <p:nvPicPr>
            <p:cNvPr descr="A picture containing text, electronics, circuit&#10;&#10;Description automatically generated" id="244" name="Google Shape;244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45304" y="2357438"/>
              <a:ext cx="2190750" cy="3667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, green, outdoor, electronics&#10;&#10;Description automatically generated" id="245" name="Google Shape;245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51086" y="2386102"/>
              <a:ext cx="2181225" cy="3638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A19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brushstroke" id="251" name="Google Shape;2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170" y="1250351"/>
            <a:ext cx="4514490" cy="652731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4"/>
          <p:cNvSpPr txBox="1"/>
          <p:nvPr>
            <p:ph type="title"/>
          </p:nvPr>
        </p:nvSpPr>
        <p:spPr>
          <a:xfrm>
            <a:off x="969398" y="3907593"/>
            <a:ext cx="3738617" cy="8930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entury Schoolbook"/>
              <a:buNone/>
            </a:pPr>
            <a:r>
              <a:rPr lang="en-US" sz="3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Senzor TMF8828</a:t>
            </a:r>
            <a:endParaRPr/>
          </a:p>
        </p:txBody>
      </p:sp>
      <p:sp>
        <p:nvSpPr>
          <p:cNvPr id="253" name="Google Shape;253;p14"/>
          <p:cNvSpPr/>
          <p:nvPr/>
        </p:nvSpPr>
        <p:spPr>
          <a:xfrm>
            <a:off x="5214783" y="0"/>
            <a:ext cx="608735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Diagram&#10;&#10;Description automatically generated" id="254" name="Google Shape;25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5649" y="739579"/>
            <a:ext cx="5766617" cy="2739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metalware, hinge&#10;&#10;Description automatically generated" id="255" name="Google Shape;25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75649" y="4369089"/>
            <a:ext cx="2806716" cy="2041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ool, scissors&#10;&#10;Description automatically generated" id="256" name="Google Shape;25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43233" y="4222344"/>
            <a:ext cx="2799034" cy="2334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rushstroke" id="261" name="Google Shape;2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4867" y="-1337575"/>
            <a:ext cx="12652075" cy="540588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5"/>
          <p:cNvSpPr txBox="1"/>
          <p:nvPr>
            <p:ph type="title"/>
          </p:nvPr>
        </p:nvSpPr>
        <p:spPr>
          <a:xfrm>
            <a:off x="1261872" y="365760"/>
            <a:ext cx="10052073" cy="13399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Dizajn šematika pločice </a:t>
            </a:r>
            <a:r>
              <a:rPr i="1" lang="en-US"/>
              <a:t>LightRanger 9</a:t>
            </a:r>
            <a:endParaRPr/>
          </a:p>
        </p:txBody>
      </p:sp>
      <p:pic>
        <p:nvPicPr>
          <p:cNvPr id="263" name="Google Shape;26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4295" y="2082605"/>
            <a:ext cx="9939076" cy="423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6"/>
          <p:cNvSpPr/>
          <p:nvPr/>
        </p:nvSpPr>
        <p:spPr>
          <a:xfrm>
            <a:off x="7552404" y="0"/>
            <a:ext cx="375818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69" name="Google Shape;269;p16"/>
          <p:cNvSpPr txBox="1"/>
          <p:nvPr>
            <p:ph type="title"/>
          </p:nvPr>
        </p:nvSpPr>
        <p:spPr>
          <a:xfrm>
            <a:off x="7759433" y="804672"/>
            <a:ext cx="3212828" cy="5215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entury Schoolbook"/>
              <a:buNone/>
            </a:pPr>
            <a:r>
              <a:rPr i="1" lang="en-US" sz="3600">
                <a:solidFill>
                  <a:srgbClr val="FFFFFF"/>
                </a:solidFill>
              </a:rPr>
              <a:t>PCB </a:t>
            </a:r>
            <a:r>
              <a:rPr lang="en-US" sz="3600">
                <a:solidFill>
                  <a:srgbClr val="FFFFFF"/>
                </a:solidFill>
              </a:rPr>
              <a:t>dizajn pločice </a:t>
            </a:r>
            <a:r>
              <a:rPr i="1" lang="en-US" sz="3600">
                <a:solidFill>
                  <a:srgbClr val="FFFFFF"/>
                </a:solidFill>
              </a:rPr>
              <a:t>LightRanger 9</a:t>
            </a:r>
            <a:endParaRPr sz="3600">
              <a:solidFill>
                <a:srgbClr val="FFFFFF"/>
              </a:solidFill>
            </a:endParaRPr>
          </a:p>
        </p:txBody>
      </p:sp>
      <p:grpSp>
        <p:nvGrpSpPr>
          <p:cNvPr id="270" name="Google Shape;270;p16"/>
          <p:cNvGrpSpPr/>
          <p:nvPr/>
        </p:nvGrpSpPr>
        <p:grpSpPr>
          <a:xfrm>
            <a:off x="804672" y="1015081"/>
            <a:ext cx="5945449" cy="4834189"/>
            <a:chOff x="3154482" y="2422944"/>
            <a:chExt cx="3889345" cy="3162390"/>
          </a:xfrm>
        </p:grpSpPr>
        <p:pic>
          <p:nvPicPr>
            <p:cNvPr descr="A picture containing text, electronics, circuit&#10;&#10;Description automatically generated" id="271" name="Google Shape;271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54482" y="2451609"/>
              <a:ext cx="1857375" cy="3133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graphical user interface&#10;&#10;Description automatically generated" id="272" name="Google Shape;272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176927" y="2422944"/>
              <a:ext cx="1866900" cy="3162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A19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7"/>
          <p:cNvSpPr/>
          <p:nvPr/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7"/>
          <p:cNvSpPr/>
          <p:nvPr/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7"/>
          <p:cNvSpPr txBox="1"/>
          <p:nvPr>
            <p:ph type="title"/>
          </p:nvPr>
        </p:nvSpPr>
        <p:spPr>
          <a:xfrm>
            <a:off x="714146" y="5181600"/>
            <a:ext cx="10386472" cy="10763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Schoolbook"/>
              <a:buNone/>
            </a:pPr>
            <a:r>
              <a:rPr lang="en-US" sz="3800"/>
              <a:t>Konačna verzija dizajna pločice </a:t>
            </a:r>
            <a:r>
              <a:rPr i="1" lang="en-US" sz="3800"/>
              <a:t>LightRanger 9</a:t>
            </a:r>
            <a:endParaRPr sz="3800"/>
          </a:p>
        </p:txBody>
      </p:sp>
      <p:pic>
        <p:nvPicPr>
          <p:cNvPr descr="A picture containing text, electronics&#10;&#10;Description automatically generated" id="281" name="Google Shape;2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" y="1080654"/>
            <a:ext cx="4616874" cy="2944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282" name="Google Shape;28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5886" y="1120160"/>
            <a:ext cx="4616874" cy="2865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A192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8"/>
          <p:cNvSpPr/>
          <p:nvPr/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"/>
          <p:cNvSpPr/>
          <p:nvPr/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brushstroke" id="290" name="Google Shape;2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38037" y="-1869537"/>
            <a:ext cx="12652075" cy="530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8"/>
          <p:cNvSpPr txBox="1"/>
          <p:nvPr>
            <p:ph type="title"/>
          </p:nvPr>
        </p:nvSpPr>
        <p:spPr>
          <a:xfrm>
            <a:off x="800409" y="135147"/>
            <a:ext cx="10156435" cy="10763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Schoolbook"/>
              <a:buNone/>
            </a:pPr>
            <a:r>
              <a:rPr lang="en-US" sz="5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Primena pločice </a:t>
            </a:r>
            <a:r>
              <a:rPr i="1" lang="en-US" sz="5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LightRanger 9 </a:t>
            </a:r>
            <a:endParaRPr sz="5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239" y="1716285"/>
            <a:ext cx="3371651" cy="32255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lectronics, camera lens&#10;&#10;Description automatically generated" id="293" name="Google Shape;29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04963" y="1499197"/>
            <a:ext cx="3386593" cy="33865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og, mammal&#10;&#10;Description automatically generated" id="294" name="Google Shape;294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98271" y="1551158"/>
            <a:ext cx="3397690" cy="339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 txBox="1"/>
          <p:nvPr>
            <p:ph type="title"/>
          </p:nvPr>
        </p:nvSpPr>
        <p:spPr>
          <a:xfrm>
            <a:off x="1237489" y="640080"/>
            <a:ext cx="3075836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</a:pPr>
            <a:r>
              <a:rPr i="1" lang="en-US" sz="3200"/>
              <a:t>mikroSDK</a:t>
            </a:r>
            <a:endParaRPr sz="3200"/>
          </a:p>
        </p:txBody>
      </p:sp>
      <p:sp>
        <p:nvSpPr>
          <p:cNvPr id="300" name="Google Shape;300;p19"/>
          <p:cNvSpPr/>
          <p:nvPr/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19"/>
          <p:cNvPicPr preferRelativeResize="0"/>
          <p:nvPr/>
        </p:nvPicPr>
        <p:blipFill rotWithShape="1">
          <a:blip r:embed="rId3">
            <a:alphaModFix/>
          </a:blip>
          <a:srcRect b="-1" l="18283" r="8202" t="0"/>
          <a:stretch/>
        </p:blipFill>
        <p:spPr>
          <a:xfrm>
            <a:off x="6263698" y="819519"/>
            <a:ext cx="6503397" cy="592346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"/>
          <p:cNvSpPr txBox="1"/>
          <p:nvPr/>
        </p:nvSpPr>
        <p:spPr>
          <a:xfrm>
            <a:off x="1247640" y="2488588"/>
            <a:ext cx="3234266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Analog Input</a:t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Digital Input</a:t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Digital Output</a:t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</a:t>
            </a:r>
            <a:r>
              <a:rPr b="0" baseline="3000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2</a:t>
            </a: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 Master</a:t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Name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Port</a:t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PWM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SPI Master 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UART </a:t>
            </a:r>
            <a:endParaRPr b="0" i="0" sz="18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7305" y="1881361"/>
            <a:ext cx="4914179" cy="49787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rushstroke" id="118" name="Google Shape;11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736" y="-1294441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71394" y="1573425"/>
            <a:ext cx="2110597" cy="16408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indoor&#10;&#10;Description automatically generated" id="120" name="Google Shape;12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36965" y="4592974"/>
            <a:ext cx="1434860" cy="1726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iagram&#10;&#10;Description automatically generated" id="121" name="Google Shape;12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5645" y="4456221"/>
            <a:ext cx="1578635" cy="139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rtual reality headset | Free SVG" id="122" name="Google Shape;12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8778" y="1511061"/>
            <a:ext cx="1708031" cy="176554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"/>
          <p:cNvSpPr txBox="1"/>
          <p:nvPr/>
        </p:nvSpPr>
        <p:spPr>
          <a:xfrm>
            <a:off x="929717" y="606805"/>
            <a:ext cx="3048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Razvoj</a:t>
            </a:r>
            <a:endParaRPr b="0" i="0" sz="4400" u="none" cap="none" strike="noStrike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 txBox="1"/>
          <p:nvPr/>
        </p:nvSpPr>
        <p:spPr>
          <a:xfrm>
            <a:off x="497455" y="3233947"/>
            <a:ext cx="42975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fajl: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Dodavanje biblioteka</a:t>
            </a:r>
            <a:endParaRPr/>
          </a:p>
        </p:txBody>
      </p:sp>
      <p:pic>
        <p:nvPicPr>
          <p:cNvPr id="308" name="Google Shape;3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5490" y="3233648"/>
            <a:ext cx="4231436" cy="64949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A brushstroke" id="309" name="Google Shape;3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37396" y="-848742"/>
            <a:ext cx="13140904" cy="439947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0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Kreiranje programa za </a:t>
            </a:r>
            <a:r>
              <a:rPr i="1" lang="en-US"/>
              <a:t>Click</a:t>
            </a:r>
            <a:r>
              <a:rPr lang="en-US"/>
              <a:t> pločice</a:t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rushstroke" id="315" name="Google Shape;3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7396" y="-848742"/>
            <a:ext cx="13140904" cy="439947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1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Kreiranje programa za </a:t>
            </a:r>
            <a:r>
              <a:rPr i="1" lang="en-US"/>
              <a:t>Click</a:t>
            </a:r>
            <a:r>
              <a:rPr lang="en-US"/>
              <a:t> pločice</a:t>
            </a:r>
            <a:endParaRPr/>
          </a:p>
        </p:txBody>
      </p:sp>
      <p:sp>
        <p:nvSpPr>
          <p:cNvPr id="317" name="Google Shape;317;p21"/>
          <p:cNvSpPr txBox="1"/>
          <p:nvPr/>
        </p:nvSpPr>
        <p:spPr>
          <a:xfrm>
            <a:off x="497455" y="3233947"/>
            <a:ext cx="429755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Header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fajl: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Dodavanje biblioteka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potrebnih podataka</a:t>
            </a:r>
            <a:endParaRPr/>
          </a:p>
        </p:txBody>
      </p:sp>
      <p:pic>
        <p:nvPicPr>
          <p:cNvPr descr="Text&#10;&#10;Description automatically generated" id="318" name="Google Shape;31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0022" y="3423339"/>
            <a:ext cx="6136255" cy="658303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rushstroke" id="323" name="Google Shape;32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7396" y="-848742"/>
            <a:ext cx="13140904" cy="439947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2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Kreiranje programa za </a:t>
            </a:r>
            <a:r>
              <a:rPr i="1" lang="en-US"/>
              <a:t>Click</a:t>
            </a:r>
            <a:r>
              <a:rPr lang="en-US"/>
              <a:t> pločice</a:t>
            </a:r>
            <a:endParaRPr/>
          </a:p>
        </p:txBody>
      </p:sp>
      <p:sp>
        <p:nvSpPr>
          <p:cNvPr id="325" name="Google Shape;325;p22"/>
          <p:cNvSpPr txBox="1"/>
          <p:nvPr/>
        </p:nvSpPr>
        <p:spPr>
          <a:xfrm>
            <a:off x="497455" y="3233947"/>
            <a:ext cx="429755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Header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fajl: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Dodavanje biblioteka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potrebnih podataka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mapiranja</a:t>
            </a:r>
            <a:endParaRPr/>
          </a:p>
        </p:txBody>
      </p:sp>
      <p:pic>
        <p:nvPicPr>
          <p:cNvPr descr="Text&#10;&#10;Description automatically generated" id="326" name="Google Shape;32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6287" y="3239773"/>
            <a:ext cx="5863085" cy="1183587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rushstroke" id="331" name="Google Shape;3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7396" y="-848742"/>
            <a:ext cx="13140904" cy="439947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3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Kreiranje programa za </a:t>
            </a:r>
            <a:r>
              <a:rPr i="1" lang="en-US"/>
              <a:t>Click</a:t>
            </a:r>
            <a:r>
              <a:rPr lang="en-US"/>
              <a:t> pločice</a:t>
            </a:r>
            <a:endParaRPr/>
          </a:p>
        </p:txBody>
      </p:sp>
      <p:sp>
        <p:nvSpPr>
          <p:cNvPr id="333" name="Google Shape;333;p23"/>
          <p:cNvSpPr txBox="1"/>
          <p:nvPr/>
        </p:nvSpPr>
        <p:spPr>
          <a:xfrm>
            <a:off x="497455" y="3233947"/>
            <a:ext cx="429755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Header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fajl: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Dodavanje biblioteka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potrebnih podataka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mapiranja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Kreiranje struktura</a:t>
            </a:r>
            <a:endParaRPr/>
          </a:p>
        </p:txBody>
      </p:sp>
      <p:pic>
        <p:nvPicPr>
          <p:cNvPr descr="Text, letter&#10;&#10;Description automatically generated" id="334" name="Google Shape;33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1834" y="2920885"/>
            <a:ext cx="6653839" cy="220955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rushstroke" id="339" name="Google Shape;33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7396" y="-848742"/>
            <a:ext cx="13140904" cy="43994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4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Kreiranje programa za </a:t>
            </a:r>
            <a:r>
              <a:rPr i="1" lang="en-US"/>
              <a:t>Click</a:t>
            </a:r>
            <a:r>
              <a:rPr lang="en-US"/>
              <a:t> pločice</a:t>
            </a:r>
            <a:endParaRPr/>
          </a:p>
        </p:txBody>
      </p:sp>
      <p:sp>
        <p:nvSpPr>
          <p:cNvPr id="341" name="Google Shape;341;p24"/>
          <p:cNvSpPr txBox="1"/>
          <p:nvPr/>
        </p:nvSpPr>
        <p:spPr>
          <a:xfrm>
            <a:off x="497455" y="3233947"/>
            <a:ext cx="429755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Header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fajl: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Dodavanje biblioteka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potrebnih podataka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mapiranja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Kreiranje struktura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Deklaracije funkcija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42" name="Google Shape;342;p24"/>
          <p:cNvSpPr txBox="1"/>
          <p:nvPr/>
        </p:nvSpPr>
        <p:spPr>
          <a:xfrm>
            <a:off x="6377795" y="3233946"/>
            <a:ext cx="4297552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Podešavanje - </a:t>
            </a:r>
            <a:r>
              <a:rPr i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setup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Inicijalizacija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Početak merenja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Očitavanje merenja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Konverzije očitavanja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Očitavanje vrednosti pinova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rushstroke" id="347" name="Google Shape;34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7396" y="-848742"/>
            <a:ext cx="13140904" cy="439947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5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Kreiranje programa za </a:t>
            </a:r>
            <a:r>
              <a:rPr i="1" lang="en-US"/>
              <a:t>Click</a:t>
            </a:r>
            <a:r>
              <a:rPr lang="en-US"/>
              <a:t> pločice</a:t>
            </a:r>
            <a:endParaRPr/>
          </a:p>
        </p:txBody>
      </p:sp>
      <p:sp>
        <p:nvSpPr>
          <p:cNvPr id="349" name="Google Shape;349;p25"/>
          <p:cNvSpPr txBox="1"/>
          <p:nvPr/>
        </p:nvSpPr>
        <p:spPr>
          <a:xfrm>
            <a:off x="497455" y="3233947"/>
            <a:ext cx="429755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Header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fajl: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Dodavanje biblioteka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potrebnih podataka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mapiranja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Kreiranje struktura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Deklaracije funkcija</a:t>
            </a:r>
            <a:endParaRPr/>
          </a:p>
        </p:txBody>
      </p:sp>
      <p:sp>
        <p:nvSpPr>
          <p:cNvPr id="350" name="Google Shape;350;p25"/>
          <p:cNvSpPr txBox="1"/>
          <p:nvPr/>
        </p:nvSpPr>
        <p:spPr>
          <a:xfrm>
            <a:off x="4603629" y="3228196"/>
            <a:ext cx="42975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Source 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fajl: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funkcija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rushstroke" id="355" name="Google Shape;35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37396" y="-848742"/>
            <a:ext cx="13140904" cy="439947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26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Kreiranje programa za </a:t>
            </a:r>
            <a:r>
              <a:rPr i="1" lang="en-US"/>
              <a:t>Click</a:t>
            </a:r>
            <a:r>
              <a:rPr lang="en-US"/>
              <a:t> pločice</a:t>
            </a:r>
            <a:endParaRPr/>
          </a:p>
        </p:txBody>
      </p:sp>
      <p:sp>
        <p:nvSpPr>
          <p:cNvPr id="357" name="Google Shape;357;p26"/>
          <p:cNvSpPr txBox="1"/>
          <p:nvPr/>
        </p:nvSpPr>
        <p:spPr>
          <a:xfrm>
            <a:off x="497455" y="3233947"/>
            <a:ext cx="429755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Header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 fajl: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Dodavanje biblioteka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potrebnih podataka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mapiranja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Kreiranje struktura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Deklaracije funkcija</a:t>
            </a:r>
            <a:endParaRPr/>
          </a:p>
        </p:txBody>
      </p:sp>
      <p:sp>
        <p:nvSpPr>
          <p:cNvPr id="358" name="Google Shape;358;p26"/>
          <p:cNvSpPr txBox="1"/>
          <p:nvPr/>
        </p:nvSpPr>
        <p:spPr>
          <a:xfrm>
            <a:off x="4603629" y="3228196"/>
            <a:ext cx="42975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Source </a:t>
            </a: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fajl: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Definisanje funkcija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359" name="Google Shape;359;p26"/>
          <p:cNvSpPr txBox="1"/>
          <p:nvPr/>
        </p:nvSpPr>
        <p:spPr>
          <a:xfrm>
            <a:off x="8212345" y="3228195"/>
            <a:ext cx="429755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Glavni program: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Pozivanje funkcija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7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A picture containing text, bunch&#10;&#10;Description automatically generated" id="366" name="Google Shape;366;p27"/>
          <p:cNvPicPr preferRelativeResize="0"/>
          <p:nvPr>
            <p:ph idx="1" type="body"/>
          </p:nvPr>
        </p:nvPicPr>
        <p:blipFill rotWithShape="1">
          <a:blip r:embed="rId3">
            <a:alphaModFix amt="40000"/>
          </a:blip>
          <a:srcRect b="0" l="0" r="444" t="0"/>
          <a:stretch/>
        </p:blipFill>
        <p:spPr>
          <a:xfrm>
            <a:off x="20" y="-2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7"/>
          <p:cNvSpPr txBox="1"/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</a:pPr>
            <a:r>
              <a:rPr lang="en-US" sz="7200"/>
              <a:t>Evaluacija</a:t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gineer - Free of Charge Creative Commons Highway Sign image" id="372" name="Google Shape;37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"/>
            <a:ext cx="11324492" cy="6858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ircle handwritten question marks concept Vector Image" id="377" name="Google Shape;377;p29"/>
          <p:cNvPicPr preferRelativeResize="0"/>
          <p:nvPr/>
        </p:nvPicPr>
        <p:blipFill rotWithShape="1">
          <a:blip r:embed="rId3">
            <a:alphaModFix/>
          </a:blip>
          <a:srcRect b="23790" l="15308" r="16645" t="14641"/>
          <a:stretch/>
        </p:blipFill>
        <p:spPr>
          <a:xfrm>
            <a:off x="2867450" y="365760"/>
            <a:ext cx="6481483" cy="633356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9"/>
          <p:cNvSpPr txBox="1"/>
          <p:nvPr>
            <p:ph type="title"/>
          </p:nvPr>
        </p:nvSpPr>
        <p:spPr>
          <a:xfrm>
            <a:off x="5201861" y="2705548"/>
            <a:ext cx="293361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Pitanja?</a:t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"/>
          <p:cNvSpPr/>
          <p:nvPr/>
        </p:nvSpPr>
        <p:spPr>
          <a:xfrm>
            <a:off x="0" y="0"/>
            <a:ext cx="3193473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A picture containing text, electronics, circuit&#10;&#10;Description automatically generated" id="130" name="Google Shape;130;p3"/>
          <p:cNvPicPr preferRelativeResize="0"/>
          <p:nvPr/>
        </p:nvPicPr>
        <p:blipFill rotWithShape="1">
          <a:blip r:embed="rId3">
            <a:alphaModFix/>
          </a:blip>
          <a:srcRect b="2" l="10469" r="10471" t="0"/>
          <a:stretch/>
        </p:blipFill>
        <p:spPr>
          <a:xfrm>
            <a:off x="3185793" y="10"/>
            <a:ext cx="809267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/>
          <p:nvPr/>
        </p:nvSpPr>
        <p:spPr>
          <a:xfrm>
            <a:off x="3200170" y="0"/>
            <a:ext cx="8092670" cy="6858000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A brushstroke" id="132" name="Google Shape;13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79887" y="243937"/>
            <a:ext cx="4385094" cy="652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 txBox="1"/>
          <p:nvPr>
            <p:ph type="title"/>
          </p:nvPr>
        </p:nvSpPr>
        <p:spPr>
          <a:xfrm>
            <a:off x="0" y="2581559"/>
            <a:ext cx="4029175" cy="185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entury Schoolbook"/>
              <a:buNone/>
            </a:pPr>
            <a:r>
              <a:rPr i="1" lang="en-US" sz="4000">
                <a:solidFill>
                  <a:srgbClr val="FFFFFF"/>
                </a:solidFill>
              </a:rPr>
              <a:t>mikroBUS</a:t>
            </a:r>
            <a:r>
              <a:rPr baseline="30000" i="1" lang="en-US" sz="4000">
                <a:solidFill>
                  <a:srgbClr val="FFFFFF"/>
                </a:solidFill>
              </a:rPr>
              <a:t>TM</a:t>
            </a:r>
            <a:r>
              <a:rPr i="1" lang="en-US" sz="4000">
                <a:solidFill>
                  <a:srgbClr val="FFFFFF"/>
                </a:solidFill>
              </a:rPr>
              <a:t> </a:t>
            </a:r>
            <a:br>
              <a:rPr i="1"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standard</a:t>
            </a:r>
            <a:endParaRPr i="1" sz="4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0"/>
          <p:cNvSpPr txBox="1"/>
          <p:nvPr>
            <p:ph type="title"/>
          </p:nvPr>
        </p:nvSpPr>
        <p:spPr>
          <a:xfrm>
            <a:off x="3426849" y="2490396"/>
            <a:ext cx="4829646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Hvala na pažnji!</a:t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A192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rushstroke" id="138" name="Google Shape;13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3736" y="459597"/>
            <a:ext cx="5276490" cy="652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"/>
          <p:cNvSpPr txBox="1"/>
          <p:nvPr>
            <p:ph type="title"/>
          </p:nvPr>
        </p:nvSpPr>
        <p:spPr>
          <a:xfrm>
            <a:off x="7085346" y="2743027"/>
            <a:ext cx="3907625" cy="159749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entury Schoolbook"/>
              <a:buNone/>
            </a:pPr>
            <a:r>
              <a:rPr i="1" lang="en-US" sz="4100"/>
              <a:t>mikroBUS</a:t>
            </a:r>
            <a:r>
              <a:rPr baseline="30000" i="1" lang="en-US" sz="4100"/>
              <a:t>TM</a:t>
            </a:r>
            <a:r>
              <a:rPr i="1" lang="en-US" sz="4100"/>
              <a:t> priključak</a:t>
            </a:r>
            <a:endParaRPr sz="4100"/>
          </a:p>
        </p:txBody>
      </p:sp>
      <p:sp>
        <p:nvSpPr>
          <p:cNvPr id="141" name="Google Shape;141;p4"/>
          <p:cNvSpPr/>
          <p:nvPr/>
        </p:nvSpPr>
        <p:spPr>
          <a:xfrm>
            <a:off x="452283" y="0"/>
            <a:ext cx="608735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Diagram, schematic&#10;&#10;Description automatically generated" id="142" name="Google Shape;142;p4"/>
          <p:cNvPicPr preferRelativeResize="0"/>
          <p:nvPr/>
        </p:nvPicPr>
        <p:blipFill rotWithShape="1">
          <a:blip r:embed="rId4">
            <a:alphaModFix/>
          </a:blip>
          <a:srcRect b="0" l="0" r="1" t="10864"/>
          <a:stretch/>
        </p:blipFill>
        <p:spPr>
          <a:xfrm>
            <a:off x="902659" y="453788"/>
            <a:ext cx="5193342" cy="5953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457200" y="0"/>
            <a:ext cx="10835640" cy="51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brushstroke" id="150" name="Google Shape;1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792" y="2817483"/>
            <a:ext cx="6153508" cy="596660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Timeline&#10;&#10;Description automatically generated" id="152" name="Google Shape;152;p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46423" y="194383"/>
            <a:ext cx="7899001" cy="490354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4" name="Google Shape;154;p5"/>
          <p:cNvSpPr txBox="1"/>
          <p:nvPr>
            <p:ph type="title"/>
          </p:nvPr>
        </p:nvSpPr>
        <p:spPr>
          <a:xfrm>
            <a:off x="944183" y="5181600"/>
            <a:ext cx="10156435" cy="10763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Schoolbook"/>
              <a:buNone/>
            </a:pPr>
            <a:r>
              <a:rPr i="1" lang="en-US" sz="5400">
                <a:solidFill>
                  <a:srgbClr val="FFFFFF"/>
                </a:solidFill>
              </a:rPr>
              <a:t>Click pločice</a:t>
            </a:r>
            <a:endParaRPr sz="54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74747"/>
            </a:gs>
            <a:gs pos="100000">
              <a:srgbClr val="262626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gradFill>
            <a:gsLst>
              <a:gs pos="0">
                <a:srgbClr val="474747"/>
              </a:gs>
              <a:gs pos="100000">
                <a:srgbClr val="26262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Free Images : technology, pattern, line, green, macro, trace, font ..." id="161" name="Google Shape;161;p6"/>
          <p:cNvPicPr preferRelativeResize="0"/>
          <p:nvPr/>
        </p:nvPicPr>
        <p:blipFill rotWithShape="1">
          <a:blip r:embed="rId3">
            <a:alphaModFix/>
          </a:blip>
          <a:srcRect b="0" l="10499" r="10498" t="0"/>
          <a:stretch/>
        </p:blipFill>
        <p:spPr>
          <a:xfrm>
            <a:off x="4065843" y="678"/>
            <a:ext cx="8126156" cy="685732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6"/>
          <p:cNvSpPr/>
          <p:nvPr/>
        </p:nvSpPr>
        <p:spPr>
          <a:xfrm>
            <a:off x="4708357" y="3999763"/>
            <a:ext cx="7092215" cy="2478039"/>
          </a:xfrm>
          <a:prstGeom prst="rect">
            <a:avLst/>
          </a:prstGeom>
          <a:gradFill>
            <a:gsLst>
              <a:gs pos="0">
                <a:srgbClr val="474747"/>
              </a:gs>
              <a:gs pos="100000">
                <a:srgbClr val="262626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Schoolbook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6"/>
          <p:cNvCxnSpPr/>
          <p:nvPr/>
        </p:nvCxnSpPr>
        <p:spPr>
          <a:xfrm>
            <a:off x="4064319" y="-680"/>
            <a:ext cx="0" cy="6858003"/>
          </a:xfrm>
          <a:prstGeom prst="straightConnector1">
            <a:avLst/>
          </a:prstGeom>
          <a:noFill/>
          <a:ln cap="flat" cmpd="sng" w="1016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Text, letter&#10;&#10;Description automatically generated" id="164" name="Google Shape;164;p6"/>
          <p:cNvPicPr preferRelativeResize="0"/>
          <p:nvPr/>
        </p:nvPicPr>
        <p:blipFill rotWithShape="1">
          <a:blip r:embed="rId4">
            <a:alphaModFix/>
          </a:blip>
          <a:srcRect b="12857" l="0" r="0" t="12857"/>
          <a:stretch/>
        </p:blipFill>
        <p:spPr>
          <a:xfrm>
            <a:off x="-2" y="-679"/>
            <a:ext cx="4064314" cy="22643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ndoor&#10;&#10;Description automatically generated" id="165" name="Google Shape;165;p6"/>
          <p:cNvPicPr preferRelativeResize="0"/>
          <p:nvPr/>
        </p:nvPicPr>
        <p:blipFill rotWithShape="1">
          <a:blip r:embed="rId5">
            <a:alphaModFix/>
          </a:blip>
          <a:srcRect b="20488" l="0" r="-4" t="14055"/>
          <a:stretch/>
        </p:blipFill>
        <p:spPr>
          <a:xfrm>
            <a:off x="921" y="2286961"/>
            <a:ext cx="4061355" cy="22928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6"/>
          <p:cNvCxnSpPr/>
          <p:nvPr/>
        </p:nvCxnSpPr>
        <p:spPr>
          <a:xfrm rot="10800000">
            <a:off x="0" y="2268568"/>
            <a:ext cx="4064320" cy="0"/>
          </a:xfrm>
          <a:prstGeom prst="straightConnector1">
            <a:avLst/>
          </a:prstGeom>
          <a:noFill/>
          <a:ln cap="flat" cmpd="sng" w="1016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7" name="Google Shape;167;p6"/>
          <p:cNvCxnSpPr/>
          <p:nvPr/>
        </p:nvCxnSpPr>
        <p:spPr>
          <a:xfrm rot="10800000">
            <a:off x="0" y="2245558"/>
            <a:ext cx="4064320" cy="0"/>
          </a:xfrm>
          <a:prstGeom prst="straightConnector1">
            <a:avLst/>
          </a:prstGeom>
          <a:noFill/>
          <a:ln cap="flat" cmpd="sng" w="1016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picture containing text, machine&#10;&#10;Description automatically generated" id="168" name="Google Shape;168;p6"/>
          <p:cNvPicPr preferRelativeResize="0"/>
          <p:nvPr/>
        </p:nvPicPr>
        <p:blipFill rotWithShape="1">
          <a:blip r:embed="rId6">
            <a:alphaModFix/>
          </a:blip>
          <a:srcRect b="8535" l="0" r="-4" t="11996"/>
          <a:stretch/>
        </p:blipFill>
        <p:spPr>
          <a:xfrm>
            <a:off x="921" y="4598862"/>
            <a:ext cx="4061355" cy="2259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6"/>
          <p:cNvCxnSpPr/>
          <p:nvPr/>
        </p:nvCxnSpPr>
        <p:spPr>
          <a:xfrm>
            <a:off x="4064319" y="0"/>
            <a:ext cx="0" cy="6858003"/>
          </a:xfrm>
          <a:prstGeom prst="straightConnector1">
            <a:avLst/>
          </a:prstGeom>
          <a:noFill/>
          <a:ln cap="flat" cmpd="sng" w="1016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0" name="Google Shape;170;p6"/>
          <p:cNvCxnSpPr/>
          <p:nvPr/>
        </p:nvCxnSpPr>
        <p:spPr>
          <a:xfrm rot="10800000">
            <a:off x="0" y="4580466"/>
            <a:ext cx="4064320" cy="0"/>
          </a:xfrm>
          <a:prstGeom prst="straightConnector1">
            <a:avLst/>
          </a:prstGeom>
          <a:noFill/>
          <a:ln cap="flat" cmpd="sng" w="1016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1" name="Google Shape;171;p6"/>
          <p:cNvCxnSpPr/>
          <p:nvPr/>
        </p:nvCxnSpPr>
        <p:spPr>
          <a:xfrm rot="10800000">
            <a:off x="0" y="4575616"/>
            <a:ext cx="4064320" cy="0"/>
          </a:xfrm>
          <a:prstGeom prst="straightConnector1">
            <a:avLst/>
          </a:prstGeom>
          <a:noFill/>
          <a:ln cap="flat" cmpd="sng" w="1016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brushstroke" id="172" name="Google Shape;17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91472" y="1581031"/>
            <a:ext cx="7677509" cy="652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"/>
          <p:cNvSpPr/>
          <p:nvPr/>
        </p:nvSpPr>
        <p:spPr>
          <a:xfrm>
            <a:off x="11069052" y="3999763"/>
            <a:ext cx="731520" cy="2478039"/>
          </a:xfrm>
          <a:prstGeom prst="rect">
            <a:avLst/>
          </a:prstGeom>
          <a:solidFill>
            <a:srgbClr val="262626">
              <a:alpha val="8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4" name="Google Shape;174;p6"/>
          <p:cNvSpPr txBox="1"/>
          <p:nvPr>
            <p:ph type="title"/>
          </p:nvPr>
        </p:nvSpPr>
        <p:spPr>
          <a:xfrm>
            <a:off x="4949560" y="4201069"/>
            <a:ext cx="5810863" cy="127426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</a:pPr>
            <a:r>
              <a:rPr lang="en-US"/>
              <a:t>Mašinski postupak izrade pločica</a:t>
            </a:r>
            <a:endParaRPr/>
          </a:p>
        </p:txBody>
      </p: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/>
          <p:nvPr/>
        </p:nvSpPr>
        <p:spPr>
          <a:xfrm>
            <a:off x="1" y="0"/>
            <a:ext cx="40554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descr="A brushstroke" id="180" name="Google Shape;1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72" y="172049"/>
            <a:ext cx="3680604" cy="652731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7"/>
          <p:cNvSpPr txBox="1"/>
          <p:nvPr>
            <p:ph type="title"/>
          </p:nvPr>
        </p:nvSpPr>
        <p:spPr>
          <a:xfrm>
            <a:off x="566058" y="836023"/>
            <a:ext cx="2718788" cy="51837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entury Schoolbook"/>
              <a:buNone/>
            </a:pPr>
            <a:r>
              <a:rPr i="1" lang="en-US" sz="3600">
                <a:solidFill>
                  <a:srgbClr val="FFFFFF"/>
                </a:solidFill>
              </a:rPr>
              <a:t>CapTouch</a:t>
            </a:r>
            <a:r>
              <a:rPr lang="en-US" sz="3600">
                <a:solidFill>
                  <a:srgbClr val="FFFFFF"/>
                </a:solidFill>
              </a:rPr>
              <a:t> </a:t>
            </a:r>
            <a:r>
              <a:rPr i="1" lang="en-US" sz="3600">
                <a:solidFill>
                  <a:srgbClr val="FFFFFF"/>
                </a:solidFill>
              </a:rPr>
              <a:t>6 Click </a:t>
            </a:r>
            <a:endParaRPr/>
          </a:p>
        </p:txBody>
      </p:sp>
      <p:sp>
        <p:nvSpPr>
          <p:cNvPr id="182" name="Google Shape;182;p7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7"/>
          <p:cNvGrpSpPr/>
          <p:nvPr/>
        </p:nvGrpSpPr>
        <p:grpSpPr>
          <a:xfrm>
            <a:off x="5145902" y="804672"/>
            <a:ext cx="5015964" cy="5262054"/>
            <a:chOff x="3670720" y="2284202"/>
            <a:chExt cx="3091671" cy="3243353"/>
          </a:xfrm>
        </p:grpSpPr>
        <p:pic>
          <p:nvPicPr>
            <p:cNvPr descr="A picture containing text, blackboard&#10;&#10;Description automatically generated" id="184" name="Google Shape;184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70720" y="2308105"/>
              <a:ext cx="1428750" cy="3219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, outdoor, sign, green&#10;&#10;Description automatically generated" id="185" name="Google Shape;185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314591" y="2284202"/>
              <a:ext cx="1447800" cy="3238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7A19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457200" y="0"/>
            <a:ext cx="10820400" cy="49499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 txBox="1"/>
          <p:nvPr>
            <p:ph type="title"/>
          </p:nvPr>
        </p:nvSpPr>
        <p:spPr>
          <a:xfrm>
            <a:off x="944183" y="5181600"/>
            <a:ext cx="10156435" cy="10763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entury Schoolbook"/>
              <a:buNone/>
            </a:pPr>
            <a:r>
              <a:rPr lang="en-US" sz="5400"/>
              <a:t>Senzor AS8579</a:t>
            </a:r>
            <a:endParaRPr/>
          </a:p>
        </p:txBody>
      </p:sp>
      <p:pic>
        <p:nvPicPr>
          <p:cNvPr descr="Chart&#10;&#10;Description automatically generated" id="194" name="Google Shape;1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7535" y="654458"/>
            <a:ext cx="3464968" cy="3825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195" name="Google Shape;19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1910" y="822392"/>
            <a:ext cx="6265652" cy="3473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rushstroke"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0075" y="-859274"/>
            <a:ext cx="12652075" cy="4404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 txBox="1"/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</a:pPr>
            <a:r>
              <a:rPr lang="en-US"/>
              <a:t>Dizajn šematika pločice </a:t>
            </a:r>
            <a:r>
              <a:rPr i="1" lang="en-US"/>
              <a:t>CapTouch 6</a:t>
            </a:r>
            <a:endParaRPr/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7791" y="1939900"/>
            <a:ext cx="9907148" cy="49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2022-09-15T14:39:23Z</dcterms:created>
</cp:coreProperties>
</file>